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8" r:id="rId2"/>
    <p:sldId id="257" r:id="rId3"/>
    <p:sldId id="26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0" r:id="rId16"/>
    <p:sldId id="283" r:id="rId17"/>
    <p:sldId id="284" r:id="rId18"/>
    <p:sldId id="285" r:id="rId19"/>
    <p:sldId id="286" r:id="rId20"/>
    <p:sldId id="287" r:id="rId21"/>
    <p:sldId id="296" r:id="rId22"/>
    <p:sldId id="300" r:id="rId23"/>
    <p:sldId id="299" r:id="rId24"/>
    <p:sldId id="301" r:id="rId25"/>
    <p:sldId id="289" r:id="rId26"/>
    <p:sldId id="302" r:id="rId27"/>
    <p:sldId id="304" r:id="rId28"/>
    <p:sldId id="303" r:id="rId29"/>
    <p:sldId id="263" r:id="rId30"/>
    <p:sldId id="266" r:id="rId31"/>
    <p:sldId id="256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4" autoAdjust="0"/>
    <p:restoredTop sz="91722" autoAdjust="0"/>
  </p:normalViewPr>
  <p:slideViewPr>
    <p:cSldViewPr>
      <p:cViewPr>
        <p:scale>
          <a:sx n="100" d="100"/>
          <a:sy n="100" d="100"/>
        </p:scale>
        <p:origin x="72" y="27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asso_(statistics)" TargetMode="External"/><Relationship Id="rId3" Type="http://schemas.openxmlformats.org/officeDocument/2006/relationships/hyperlink" Target="https://en.wikipedia.org/wiki/Least_squares" TargetMode="External"/><Relationship Id="rId7" Type="http://schemas.openxmlformats.org/officeDocument/2006/relationships/hyperlink" Target="https://en.wikipedia.org/wiki/Ridge_regressio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oss_function" TargetMode="External"/><Relationship Id="rId5" Type="http://schemas.openxmlformats.org/officeDocument/2006/relationships/hyperlink" Target="https://en.wikipedia.org/wiki/Least_absolute_deviations" TargetMode="External"/><Relationship Id="rId4" Type="http://schemas.openxmlformats.org/officeDocument/2006/relationships/hyperlink" Target="https://en.wikipedia.org/wiki/Norm_(mathematics)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regression models are often fitted using the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east squares"/>
              </a:rPr>
              <a:t>least squares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approach, but they may also be fitted in other ways, such as by minimizing the "lack of fit" in some other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orm (mathematics)"/>
              </a:rPr>
              <a:t>norm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(as with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east absolute deviations"/>
              </a:rPr>
              <a:t>least absolute deviations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regression), or by minimizing a penalized version of the least squares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Loss function"/>
              </a:rPr>
              <a:t>loss function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in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Ridge regression"/>
              </a:rPr>
              <a:t>ridge regression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CN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-norm penalty) and 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Lasso (statistics)"/>
              </a:rPr>
              <a:t>lasso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CN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-norm penalty)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10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Akaike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criterion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measure of the relative quality of statistical models for a given set of data. Given a collection of models for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data,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estimates the quality of each model, relative to each of the other models.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06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10/28/2017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Prediction </a:t>
            </a:r>
            <a:r>
              <a:rPr lang="en-US" altLang="zh-CN" dirty="0" smtClean="0">
                <a:latin typeface="Comic Sans MS" panose="030F0702030302020204" pitchFamily="66" charset="0"/>
              </a:rPr>
              <a:t>models on diamond price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229200"/>
            <a:ext cx="9143999" cy="106967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							</a:t>
            </a:r>
            <a:r>
              <a:rPr lang="en-US" altLang="zh-CN" dirty="0" err="1" smtClean="0">
                <a:latin typeface="Comic Sans MS" panose="030F0702030302020204" pitchFamily="66" charset="0"/>
              </a:rPr>
              <a:t>Zhenming</a:t>
            </a:r>
            <a:r>
              <a:rPr lang="en-US" altLang="zh-CN" dirty="0" smtClean="0">
                <a:latin typeface="Comic Sans MS" panose="030F0702030302020204" pitchFamily="66" charset="0"/>
              </a:rPr>
              <a:t> Yang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							932784300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572450"/>
            <a:ext cx="9396534" cy="5285550"/>
          </a:xfrm>
        </p:spPr>
      </p:pic>
    </p:spTree>
    <p:extLst>
      <p:ext uri="{BB962C8B-B14F-4D97-AF65-F5344CB8AC3E}">
        <p14:creationId xmlns:p14="http://schemas.microsoft.com/office/powerpoint/2010/main" val="29510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56792"/>
            <a:ext cx="7848872" cy="5232581"/>
          </a:xfrm>
        </p:spPr>
      </p:pic>
    </p:spTree>
    <p:extLst>
      <p:ext uri="{BB962C8B-B14F-4D97-AF65-F5344CB8AC3E}">
        <p14:creationId xmlns:p14="http://schemas.microsoft.com/office/powerpoint/2010/main" val="27625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36" y="1574338"/>
            <a:ext cx="7873516" cy="5249010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574337"/>
            <a:ext cx="7873516" cy="52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Log10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In statistic, normal distribution is ideal and balanced is the least requirement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Most of data in real world follow the skewed distribution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One method </a:t>
            </a:r>
            <a:r>
              <a:rPr lang="en-US" altLang="zh-CN" dirty="0" smtClean="0">
                <a:latin typeface="Comic Sans MS" panose="030F0702030302020204" pitchFamily="66" charset="0"/>
              </a:rPr>
              <a:t>to transform skewed distribution (Normality transform, Homogeneous transform  and Inverse transform etc.)</a:t>
            </a:r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Let the variance is constant, which volatility is relatively stable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608990"/>
            <a:ext cx="7873516" cy="5249010"/>
          </a:xfrm>
        </p:spPr>
      </p:pic>
    </p:spTree>
    <p:extLst>
      <p:ext uri="{BB962C8B-B14F-4D97-AF65-F5344CB8AC3E}">
        <p14:creationId xmlns:p14="http://schemas.microsoft.com/office/powerpoint/2010/main" val="26978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589854"/>
            <a:ext cx="7873516" cy="5249011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6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5" y="1578968"/>
            <a:ext cx="7873516" cy="5249011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0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99" y="1580502"/>
            <a:ext cx="7864827" cy="5243218"/>
          </a:xfrm>
        </p:spPr>
      </p:pic>
    </p:spTree>
    <p:extLst>
      <p:ext uri="{BB962C8B-B14F-4D97-AF65-F5344CB8AC3E}">
        <p14:creationId xmlns:p14="http://schemas.microsoft.com/office/powerpoint/2010/main" val="37666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61" y="1593235"/>
            <a:ext cx="7858304" cy="5238869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First step: general analysis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61" y="1619131"/>
            <a:ext cx="7858304" cy="5238869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93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Project description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Final project of CS 540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Finished with R language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Combined with crawler and data analysis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Accelerated by parallel programming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Compare </a:t>
            </a:r>
            <a:r>
              <a:rPr lang="en-US" dirty="0" smtClean="0">
                <a:latin typeface="Comic Sans MS" panose="030F0702030302020204" pitchFamily="66" charset="0"/>
              </a:rPr>
              <a:t>four machine learning models</a:t>
            </a:r>
          </a:p>
          <a:p>
            <a:r>
              <a:rPr lang="en-US" altLang="zh-CN" dirty="0" err="1" smtClean="0">
                <a:latin typeface="Comic Sans MS" panose="030F0702030302020204" pitchFamily="66" charset="0"/>
              </a:rPr>
              <a:t>Rshiny</a:t>
            </a:r>
            <a:r>
              <a:rPr lang="en-US" altLang="zh-CN" dirty="0" smtClean="0">
                <a:latin typeface="Comic Sans MS" panose="030F0702030302020204" pitchFamily="66" charset="0"/>
              </a:rPr>
              <a:t> used for predictions</a:t>
            </a:r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1 : Multilinear regression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Is a linear approach for modeling the relationship among a scalar dependent variable y and one or more explanatory variables.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Often fitted using the least squares approach.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Step function used to optimized linear model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AIC value was used  to determine model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9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1 : Multilinear regression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Basic model: lm1=lm(</a:t>
            </a:r>
            <a:r>
              <a:rPr lang="en-US" altLang="zh-CN" dirty="0" err="1" smtClean="0">
                <a:latin typeface="Comic Sans MS" panose="030F0702030302020204" pitchFamily="66" charset="0"/>
              </a:rPr>
              <a:t>price~carat+cut+clarity+color+cert+table+depth+x+y+z</a:t>
            </a:r>
            <a:r>
              <a:rPr lang="en-US" altLang="zh-CN" dirty="0" smtClean="0">
                <a:latin typeface="Comic Sans MS" panose="030F0702030302020204" pitchFamily="66" charset="0"/>
              </a:rPr>
              <a:t>, data=train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Optimized model: lm2=lm(I(log10(price)~I(carat)^(1/3))+</a:t>
            </a:r>
            <a:r>
              <a:rPr lang="en-US" altLang="zh-CN" dirty="0" err="1" smtClean="0">
                <a:latin typeface="Comic Sans MS" panose="030F0702030302020204" pitchFamily="66" charset="0"/>
              </a:rPr>
              <a:t>carat+cut+clarity+color+cert+table+depth+x</a:t>
            </a:r>
            <a:r>
              <a:rPr lang="en-US" altLang="zh-CN" dirty="0" smtClean="0">
                <a:latin typeface="Comic Sans MS" panose="030F0702030302020204" pitchFamily="66" charset="0"/>
              </a:rPr>
              <a:t>*y*z </a:t>
            </a:r>
            <a:r>
              <a:rPr lang="en-US" altLang="zh-CN" dirty="0">
                <a:latin typeface="Comic Sans MS" panose="030F0702030302020204" pitchFamily="66" charset="0"/>
              </a:rPr>
              <a:t>,</a:t>
            </a:r>
            <a:r>
              <a:rPr lang="en-US" altLang="zh-CN" dirty="0" smtClean="0">
                <a:latin typeface="Comic Sans MS" panose="030F0702030302020204" pitchFamily="66" charset="0"/>
              </a:rPr>
              <a:t>data=train)</a:t>
            </a:r>
            <a:endParaRPr lang="en-US" altLang="zh-CN" dirty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39" y="2996952"/>
            <a:ext cx="8229485" cy="115212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39" y="5373216"/>
            <a:ext cx="8290173" cy="12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7" y="1700809"/>
            <a:ext cx="6120680" cy="4392488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7" y="1700808"/>
            <a:ext cx="6120680" cy="4364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Model 1 : Multilinear regression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4" y="1295400"/>
            <a:ext cx="2743200" cy="4797896"/>
          </a:xfrm>
        </p:spPr>
        <p:txBody>
          <a:bodyPr>
            <a:normAutofit fontScale="25000" lnSpcReduction="20000"/>
          </a:bodyPr>
          <a:lstStyle/>
          <a:p>
            <a:r>
              <a:rPr lang="en-US" dirty="0" smtClean="0"/>
              <a:t>                                                                                   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endParaRPr lang="en-US" sz="8000" dirty="0" smtClean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endParaRPr lang="en-US" sz="8000" dirty="0" smtClean="0"/>
          </a:p>
          <a:p>
            <a:pPr>
              <a:lnSpc>
                <a:spcPct val="120000"/>
              </a:lnSpc>
            </a:pP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8000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8000" dirty="0"/>
          </a:p>
          <a:p>
            <a:pPr>
              <a:lnSpc>
                <a:spcPct val="120000"/>
              </a:lnSpc>
            </a:pPr>
            <a:r>
              <a:rPr lang="en-US" sz="8000" dirty="0" smtClean="0"/>
              <a:t>                                                                </a:t>
            </a:r>
            <a:endParaRPr lang="en-US" dirty="0"/>
          </a:p>
          <a:p>
            <a:endParaRPr lang="en-US" dirty="0" smtClean="0"/>
          </a:p>
          <a:p>
            <a:pPr algn="dist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6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82" y="1700808"/>
            <a:ext cx="6120680" cy="439248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5820" y="2276872"/>
            <a:ext cx="43204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539371" y="2060848"/>
            <a:ext cx="2771798" cy="302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/>
              <a:t>Step function used to move forward or backward to get a better model which has a better AIC value.(With the same p-value, a lower AIC value means a better model)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064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2 </a:t>
            </a:r>
            <a:r>
              <a:rPr lang="en-US" altLang="zh-CN" dirty="0" smtClean="0">
                <a:latin typeface="Comic Sans MS" panose="030F0702030302020204" pitchFamily="66" charset="0"/>
              </a:rPr>
              <a:t>: </a:t>
            </a:r>
            <a:r>
              <a:rPr lang="en-US" altLang="zh-CN" dirty="0" smtClean="0">
                <a:latin typeface="Comic Sans MS" panose="030F0702030302020204" pitchFamily="66" charset="0"/>
              </a:rPr>
              <a:t>KNN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I</a:t>
            </a:r>
            <a:r>
              <a:rPr lang="en-US" altLang="zh-CN" dirty="0" smtClean="0">
                <a:latin typeface="Comic Sans MS" panose="030F0702030302020204" pitchFamily="66" charset="0"/>
              </a:rPr>
              <a:t>s a non-parametric method used for classification and regression.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 The output is the property value for the object.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Sensitive to local structure of the data.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KKNN: one </a:t>
            </a:r>
            <a:r>
              <a:rPr lang="en-US" altLang="zh-CN" dirty="0" err="1" smtClean="0">
                <a:latin typeface="Comic Sans MS" panose="030F0702030302020204" pitchFamily="66" charset="0"/>
              </a:rPr>
              <a:t>knn</a:t>
            </a:r>
            <a:r>
              <a:rPr lang="en-US" altLang="zh-CN" dirty="0" smtClean="0">
                <a:latin typeface="Comic Sans MS" panose="030F0702030302020204" pitchFamily="66" charset="0"/>
              </a:rPr>
              <a:t> implementation in R language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Basic parameters: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K :7</a:t>
            </a:r>
            <a:r>
              <a:rPr lang="zh-CN" altLang="en-US" dirty="0" smtClean="0">
                <a:latin typeface="Comic Sans MS" panose="030F0702030302020204" pitchFamily="66" charset="0"/>
              </a:rPr>
              <a:t>（测试 </a:t>
            </a:r>
            <a:r>
              <a:rPr lang="en-US" altLang="zh-CN" dirty="0" smtClean="0">
                <a:latin typeface="Comic Sans MS" panose="030F0702030302020204" pitchFamily="66" charset="0"/>
              </a:rPr>
              <a:t>5-10 </a:t>
            </a:r>
            <a:r>
              <a:rPr lang="zh-CN" altLang="en-US" dirty="0" smtClean="0">
                <a:latin typeface="Comic Sans MS" panose="030F0702030302020204" pitchFamily="66" charset="0"/>
              </a:rPr>
              <a:t>的每一个数据）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Distance:2(Euclidean distance)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1700809"/>
            <a:ext cx="6120680" cy="4392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2 </a:t>
            </a:r>
            <a:r>
              <a:rPr lang="en-US" altLang="zh-CN" dirty="0">
                <a:latin typeface="Comic Sans MS" panose="030F0702030302020204" pitchFamily="66" charset="0"/>
              </a:rPr>
              <a:t>: </a:t>
            </a:r>
            <a:r>
              <a:rPr lang="en-US" altLang="zh-CN" dirty="0" smtClean="0">
                <a:latin typeface="Comic Sans MS" panose="030F0702030302020204" pitchFamily="66" charset="0"/>
              </a:rPr>
              <a:t>KNN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5422" y="1700808"/>
            <a:ext cx="2743200" cy="3528392"/>
          </a:xfrm>
        </p:spPr>
        <p:txBody>
          <a:bodyPr>
            <a:normAutofit/>
          </a:bodyPr>
          <a:lstStyle/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  <a:p>
            <a:endParaRPr lang="en-US" altLang="zh-CN" sz="2000" dirty="0" smtClean="0">
              <a:latin typeface="Comic Sans MS" panose="030F0702030302020204" pitchFamily="66" charset="0"/>
            </a:endParaRPr>
          </a:p>
          <a:p>
            <a:r>
              <a:rPr lang="en-US" altLang="zh-CN" sz="2000" dirty="0" smtClean="0">
                <a:latin typeface="Comic Sans MS" panose="030F0702030302020204" pitchFamily="66" charset="0"/>
              </a:rPr>
              <a:t>Basic </a:t>
            </a:r>
            <a:r>
              <a:rPr lang="en-US" altLang="zh-CN" sz="2000" dirty="0">
                <a:latin typeface="Comic Sans MS" panose="030F0702030302020204" pitchFamily="66" charset="0"/>
              </a:rPr>
              <a:t>parameters: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K :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7 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pPr lvl="1"/>
            <a:r>
              <a:rPr lang="en-US" altLang="zh-CN" sz="2000" dirty="0" smtClean="0">
                <a:latin typeface="Comic Sans MS" panose="030F0702030302020204" pitchFamily="66" charset="0"/>
              </a:rPr>
              <a:t>Distance:2 (</a:t>
            </a:r>
            <a:r>
              <a:rPr lang="en-US" altLang="zh-CN" sz="2000" dirty="0">
                <a:latin typeface="Comic Sans MS" panose="030F0702030302020204" pitchFamily="66" charset="0"/>
              </a:rPr>
              <a:t>Euclidean distance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)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7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3 </a:t>
            </a:r>
            <a:r>
              <a:rPr lang="en-US" altLang="zh-CN" dirty="0" smtClean="0">
                <a:latin typeface="Comic Sans MS" panose="030F0702030302020204" pitchFamily="66" charset="0"/>
              </a:rPr>
              <a:t>: Random forest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One classifier with multiple regression </a:t>
            </a:r>
            <a:r>
              <a:rPr lang="en-US" altLang="zh-CN" dirty="0" smtClean="0">
                <a:latin typeface="Comic Sans MS" panose="030F0702030302020204" pitchFamily="66" charset="0"/>
              </a:rPr>
              <a:t>trees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Random regression forest correct for regression trees’ habit of overfitting to their training set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Ranger, implemented as in the original Random Forest(</a:t>
            </a:r>
            <a:r>
              <a:rPr lang="en-US" altLang="zh-CN" dirty="0" err="1" smtClean="0">
                <a:latin typeface="Comic Sans MS" panose="030F0702030302020204" pitchFamily="66" charset="0"/>
              </a:rPr>
              <a:t>Bremian</a:t>
            </a:r>
            <a:r>
              <a:rPr lang="en-US" altLang="zh-CN" dirty="0" smtClean="0">
                <a:latin typeface="Comic Sans MS" panose="030F0702030302020204" pitchFamily="66" charset="0"/>
              </a:rPr>
              <a:t> 2001) </a:t>
            </a: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77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1700807"/>
            <a:ext cx="6156176" cy="439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3 </a:t>
            </a:r>
            <a:r>
              <a:rPr lang="en-US" altLang="zh-CN" dirty="0">
                <a:latin typeface="Comic Sans MS" panose="030F0702030302020204" pitchFamily="66" charset="0"/>
              </a:rPr>
              <a:t>: </a:t>
            </a:r>
            <a:r>
              <a:rPr lang="en-US" altLang="zh-CN" dirty="0" smtClean="0">
                <a:latin typeface="Comic Sans MS" panose="030F0702030302020204" pitchFamily="66" charset="0"/>
              </a:rPr>
              <a:t>Random forest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5422" y="1700808"/>
            <a:ext cx="2743200" cy="4320480"/>
          </a:xfrm>
        </p:spPr>
        <p:txBody>
          <a:bodyPr>
            <a:normAutofit/>
          </a:bodyPr>
          <a:lstStyle/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>
              <a:latin typeface="Comic Sans MS" panose="030F0702030302020204" pitchFamily="66" charset="0"/>
            </a:endParaRPr>
          </a:p>
          <a:p>
            <a:r>
              <a:rPr lang="en-US" altLang="zh-CN" sz="2000" dirty="0" smtClean="0">
                <a:latin typeface="Comic Sans MS" panose="030F0702030302020204" pitchFamily="66" charset="0"/>
              </a:rPr>
              <a:t>Basic </a:t>
            </a:r>
            <a:r>
              <a:rPr lang="en-US" altLang="zh-CN" sz="2000" dirty="0">
                <a:latin typeface="Comic Sans MS" panose="030F0702030302020204" pitchFamily="66" charset="0"/>
              </a:rPr>
              <a:t>parameters: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Num.trees:600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Mtry:3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Num.thread:8</a:t>
            </a:r>
          </a:p>
          <a:p>
            <a:pPr lvl="1"/>
            <a:r>
              <a:rPr lang="en-US" altLang="zh-CN" sz="2000" dirty="0" err="1">
                <a:latin typeface="Comic Sans MS" panose="030F0702030302020204" pitchFamily="66" charset="0"/>
              </a:rPr>
              <a:t>Splitrule</a:t>
            </a:r>
            <a:r>
              <a:rPr lang="en-US" altLang="zh-CN" sz="2000" dirty="0">
                <a:latin typeface="Comic Sans MS" panose="030F0702030302020204" pitchFamily="66" charset="0"/>
              </a:rPr>
              <a:t>: variance</a:t>
            </a:r>
          </a:p>
          <a:p>
            <a:pPr lvl="1"/>
            <a:r>
              <a:rPr lang="en-US" altLang="zh-CN" sz="2000" dirty="0">
                <a:latin typeface="Comic Sans MS" panose="030F0702030302020204" pitchFamily="66" charset="0"/>
              </a:rPr>
              <a:t>Classification: FALSE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4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evaluation</a:t>
            </a:r>
            <a:endParaRPr 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669425"/>
              </p:ext>
            </p:extLst>
          </p:nvPr>
        </p:nvGraphicFramePr>
        <p:xfrm>
          <a:off x="4710111" y="1772816"/>
          <a:ext cx="5848796" cy="43204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62199"/>
                <a:gridCol w="1462199"/>
                <a:gridCol w="1462199"/>
                <a:gridCol w="1462199"/>
              </a:tblGrid>
              <a:tr h="1080120">
                <a:tc>
                  <a:txBody>
                    <a:bodyPr/>
                    <a:lstStyle/>
                    <a:p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MAE</a:t>
                      </a:r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MSE</a:t>
                      </a:r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RMSE</a:t>
                      </a:r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108012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Multi linear</a:t>
                      </a:r>
                    </a:p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Regression</a:t>
                      </a:r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>
                        <a:latin typeface="Comic Sans MS" panose="030F0702030302020204" pitchFamily="66" charset="0"/>
                      </a:endParaRPr>
                    </a:p>
                    <a:p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108012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K-nearest neighbor</a:t>
                      </a:r>
                    </a:p>
                    <a:p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  <a:tr h="108012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Random forest</a:t>
                      </a:r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93812" y="1771700"/>
                <a:ext cx="3600400" cy="496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zh-CN" sz="2000" dirty="0" smtClean="0">
                    <a:latin typeface="Comic Sans MS" panose="030F0702030302020204" pitchFamily="66" charset="0"/>
                  </a:rPr>
                  <a:t>MAE(Mean absolute error):</a:t>
                </a:r>
              </a:p>
              <a:p>
                <a:pPr>
                  <a:lnSpc>
                    <a:spcPct val="90000"/>
                  </a:lnSpc>
                </a:pPr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omic San MS"/>
                        </a:rPr>
                        <m:t>MAE</m:t>
                      </m:r>
                      <m:r>
                        <a:rPr lang="en-US" altLang="zh-CN" sz="2000" b="0" i="1" smtClean="0">
                          <a:latin typeface="Comic San MS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omic San MS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omic San MS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omic San M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omic San M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omic San MS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omic San MS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omic San MS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omic San M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omic San M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omic San M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omic San M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omic San M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b="0" i="1" smtClean="0">
                                      <a:latin typeface="Comic San M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omic San M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omic San MS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omic San M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latin typeface="Comic San MS"/>
                </a:endParaRPr>
              </a:p>
              <a:p>
                <a:pPr>
                  <a:lnSpc>
                    <a:spcPct val="90000"/>
                  </a:lnSpc>
                </a:pPr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CN" sz="2000" dirty="0" smtClean="0">
                    <a:latin typeface="Comic Sans MS" panose="030F0702030302020204" pitchFamily="66" charset="0"/>
                  </a:rPr>
                  <a:t>MSE(Mean squared error):</a:t>
                </a:r>
              </a:p>
              <a:p>
                <a:pPr>
                  <a:lnSpc>
                    <a:spcPct val="90000"/>
                  </a:lnSpc>
                </a:pPr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CN" sz="2000" dirty="0" smtClean="0">
                    <a:latin typeface="Comic Sans MS" panose="030F0702030302020204" pitchFamily="66" charset="0"/>
                  </a:rPr>
                  <a:t>RMSE</a:t>
                </a:r>
                <a:r>
                  <a:rPr lang="en-US" altLang="zh-CN" sz="2000" dirty="0" smtClean="0">
                    <a:latin typeface="Comic Sans MS" panose="030F0702030302020204" pitchFamily="66" charset="0"/>
                  </a:rPr>
                  <a:t>(Root mean squared error)</a:t>
                </a:r>
                <a:r>
                  <a:rPr lang="en-US" altLang="zh-CN" sz="2000" dirty="0" smtClean="0">
                    <a:latin typeface="Comic Sans MS" panose="030F0702030302020204" pitchFamily="66" charset="0"/>
                  </a:rPr>
                  <a:t>:</a:t>
                </a:r>
              </a:p>
              <a:p>
                <a:pPr>
                  <a:lnSpc>
                    <a:spcPct val="90000"/>
                  </a:lnSpc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zh-CN" sz="2000" dirty="0" smtClean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RMssSE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2000" dirty="0" smtClean="0">
                  <a:latin typeface="Comic Sans MS" panose="030F0702030302020204" pitchFamily="66" charset="0"/>
                </a:endParaRPr>
              </a:p>
              <a:p>
                <a:pPr>
                  <a:lnSpc>
                    <a:spcPct val="90000"/>
                  </a:lnSpc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1771700"/>
                <a:ext cx="3600400" cy="4969822"/>
              </a:xfrm>
              <a:prstGeom prst="rect">
                <a:avLst/>
              </a:prstGeom>
              <a:blipFill rotWithShape="0">
                <a:blip r:embed="rId2"/>
                <a:stretch>
                  <a:fillRect l="-1864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Model </a:t>
            </a:r>
            <a:r>
              <a:rPr lang="en-US" altLang="zh-CN" dirty="0" smtClean="0">
                <a:latin typeface="Comic Sans MS" panose="030F0702030302020204" pitchFamily="66" charset="0"/>
              </a:rPr>
              <a:t>4 </a:t>
            </a:r>
            <a:r>
              <a:rPr lang="en-US" altLang="zh-CN" dirty="0" smtClean="0">
                <a:latin typeface="Comic Sans MS" panose="030F0702030302020204" pitchFamily="66" charset="0"/>
              </a:rPr>
              <a:t>: </a:t>
            </a:r>
            <a:r>
              <a:rPr lang="en-US" altLang="zh-CN" dirty="0" smtClean="0">
                <a:latin typeface="Comic Sans MS" panose="030F0702030302020204" pitchFamily="66" charset="0"/>
              </a:rPr>
              <a:t>Model evaluation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One classifier with multiple regression </a:t>
            </a:r>
            <a:r>
              <a:rPr lang="en-US" altLang="zh-CN" dirty="0" smtClean="0">
                <a:latin typeface="Comic Sans MS" panose="030F0702030302020204" pitchFamily="66" charset="0"/>
              </a:rPr>
              <a:t>trees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Random regression forest correct for regression trees’ habit of overfitting to their training set</a:t>
            </a:r>
            <a:endParaRPr lang="en-US" altLang="zh-CN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Ranger, implemented as in the original Random Forest(</a:t>
            </a:r>
            <a:r>
              <a:rPr lang="en-US" altLang="zh-CN" dirty="0" err="1" smtClean="0">
                <a:latin typeface="Comic Sans MS" panose="030F0702030302020204" pitchFamily="66" charset="0"/>
              </a:rPr>
              <a:t>Bremian</a:t>
            </a:r>
            <a:r>
              <a:rPr lang="en-US" altLang="zh-CN" dirty="0" smtClean="0">
                <a:latin typeface="Comic Sans MS" panose="030F0702030302020204" pitchFamily="66" charset="0"/>
              </a:rPr>
              <a:t> 2001) </a:t>
            </a: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5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45121" y="4077072"/>
            <a:ext cx="1008112" cy="1440160"/>
          </a:xfrm>
          <a:prstGeom prst="roundRect">
            <a:avLst/>
          </a:prstGeom>
          <a:noFill/>
          <a:ln w="285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41" y="2800350"/>
            <a:ext cx="4381500" cy="247650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6" name="Picture Placeholder 5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Cert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60" y="2554354"/>
            <a:ext cx="1152128" cy="12350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75" y="4015392"/>
            <a:ext cx="2624750" cy="12208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792" y="2554354"/>
            <a:ext cx="1244666" cy="12350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81" y="5596066"/>
            <a:ext cx="2152650" cy="876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35" y="5566219"/>
            <a:ext cx="3119981" cy="9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5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Refers to the absence of these inclusions and blemishes.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1028" name="Picture 4" descr="GIA Clarity Diagram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142" y="3285766"/>
            <a:ext cx="4788022" cy="15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gia.edu/images/GIAClarityScale_2014_636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20" y="5013176"/>
            <a:ext cx="526666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8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4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Is what you cannot see. Diamonds are valued by how closely the approach colorlessness.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1028" name="Picture 4" descr="GIA Clarity Diagram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143" y="3285766"/>
            <a:ext cx="4788022" cy="15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A D-to-Z Color Examp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141" y="3285766"/>
            <a:ext cx="4788024" cy="15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gia.edu/images/GIAColorScale_2014_636x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20" y="5013176"/>
            <a:ext cx="526666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3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knowledge about diamond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0090" y="1905000"/>
            <a:ext cx="4788022" cy="4267200"/>
          </a:xfrm>
        </p:spPr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11 properties for one diamond: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Price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Table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Depth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X,Y,Z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Carat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Color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Cut</a:t>
            </a: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10436" y="1905000"/>
            <a:ext cx="478802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omic Sans MS" panose="030F0702030302020204" pitchFamily="66" charset="0"/>
              </a:rPr>
              <a:t> Cut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Is the factor that fuels a diamonds' fire sparkle and brilliance.</a:t>
            </a: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en-US" altLang="zh-CN" dirty="0">
              <a:latin typeface="Comic Sans MS" panose="030F0702030302020204" pitchFamily="66" charset="0"/>
            </a:endParaRPr>
          </a:p>
          <a:p>
            <a:pPr lvl="1"/>
            <a:endParaRPr lang="en-US" altLang="zh-CN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dirty="0" smtClean="0">
              <a:latin typeface="Comic Sans MS" panose="030F0702030302020204" pitchFamily="66" charset="0"/>
            </a:endParaRPr>
          </a:p>
          <a:p>
            <a:pPr lvl="1"/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 descr="https://www.gia.edu/images/CutAnatomyDiagram-636x3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3284984"/>
            <a:ext cx="60579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85" y="4221088"/>
            <a:ext cx="6057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3" y="3921635"/>
            <a:ext cx="5958706" cy="2636773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3" y="3925654"/>
            <a:ext cx="5958707" cy="263672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Source of data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All data from diamond search engine</a:t>
            </a:r>
          </a:p>
          <a:p>
            <a:pPr lvl="1"/>
            <a:r>
              <a:rPr lang="en-US" altLang="zh-CN" dirty="0">
                <a:latin typeface="Comic Sans MS" panose="030F0702030302020204" pitchFamily="66" charset="0"/>
              </a:rPr>
              <a:t>http://</a:t>
            </a:r>
            <a:r>
              <a:rPr lang="en-US" altLang="zh-CN" dirty="0" smtClean="0">
                <a:latin typeface="Comic Sans MS" panose="030F0702030302020204" pitchFamily="66" charset="0"/>
              </a:rPr>
              <a:t>www.diamondse.info/diamond-prices.asp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Analysis and </a:t>
            </a:r>
            <a:r>
              <a:rPr lang="en-US" altLang="zh-CN" dirty="0">
                <a:latin typeface="Comic Sans MS" panose="030F0702030302020204" pitchFamily="66" charset="0"/>
              </a:rPr>
              <a:t>c</a:t>
            </a:r>
            <a:r>
              <a:rPr lang="en-US" dirty="0" smtClean="0">
                <a:latin typeface="Comic Sans MS" panose="030F0702030302020204" pitchFamily="66" charset="0"/>
              </a:rPr>
              <a:t>ollected with R crawler- </a:t>
            </a:r>
            <a:r>
              <a:rPr lang="en-US" dirty="0" err="1" smtClean="0">
                <a:latin typeface="Comic Sans MS" panose="030F0702030302020204" pitchFamily="66" charset="0"/>
              </a:rPr>
              <a:t>rverst</a:t>
            </a:r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altLang="zh-CN" dirty="0">
                <a:latin typeface="Comic Sans MS" panose="030F0702030302020204" pitchFamily="66" charset="0"/>
              </a:rPr>
              <a:t>More than 500000 round diamonds info collected</a:t>
            </a:r>
            <a:endParaRPr lang="en-US" dirty="0" smtClean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3" y="3917666"/>
            <a:ext cx="5958706" cy="26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Source of data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Separate measurements in to x, y, z.</a:t>
            </a:r>
          </a:p>
          <a:p>
            <a:r>
              <a:rPr lang="en-US" altLang="zh-CN" dirty="0" smtClean="0">
                <a:latin typeface="Comic Sans MS" panose="030F0702030302020204" pitchFamily="66" charset="0"/>
              </a:rPr>
              <a:t>Omit NA and 0 values. 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Shape: Round</a:t>
            </a: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Cut: 3 grades ( Good, </a:t>
            </a:r>
            <a:r>
              <a:rPr lang="en-US" dirty="0" err="1" smtClean="0">
                <a:latin typeface="Comic Sans MS" panose="030F0702030302020204" pitchFamily="66" charset="0"/>
              </a:rPr>
              <a:t>V.Good</a:t>
            </a:r>
            <a:r>
              <a:rPr lang="en-US" dirty="0" smtClean="0">
                <a:latin typeface="Comic Sans MS" panose="030F0702030302020204" pitchFamily="66" charset="0"/>
              </a:rPr>
              <a:t>, Ideal)</a:t>
            </a: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Color: 9 grades (D</a:t>
            </a:r>
            <a:r>
              <a:rPr lang="en-US" altLang="zh-CN" dirty="0" smtClean="0">
                <a:latin typeface="Comic Sans MS" panose="030F0702030302020204" pitchFamily="66" charset="0"/>
              </a:rPr>
              <a:t>,E,F,G,H,I,J,K, L</a:t>
            </a:r>
            <a:r>
              <a:rPr lang="en-US" dirty="0" smtClean="0">
                <a:latin typeface="Comic Sans MS" panose="030F0702030302020204" pitchFamily="66" charset="0"/>
              </a:rPr>
              <a:t>)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Clarity 10 (FL,IF,VVS1,VVS2,VS1,VS2,SI1,SI2,I1,I2)</a:t>
            </a:r>
          </a:p>
          <a:p>
            <a:pPr lvl="1"/>
            <a:r>
              <a:rPr lang="en-US" altLang="zh-CN" dirty="0" smtClean="0">
                <a:latin typeface="Comic Sans MS" panose="030F0702030302020204" pitchFamily="66" charset="0"/>
              </a:rPr>
              <a:t>Cert 9 grades( GIA, AGS, EGL,IGI,HRD,EGL USA, EGL INIFI, EGL ISRAEL, Others)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</Template>
  <TotalTime>697</TotalTime>
  <Words>699</Words>
  <Application>Microsoft Office PowerPoint</Application>
  <PresentationFormat>自定义</PresentationFormat>
  <Paragraphs>219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Comic San MS</vt:lpstr>
      <vt:lpstr>华文楷体</vt:lpstr>
      <vt:lpstr>宋体</vt:lpstr>
      <vt:lpstr>Arial</vt:lpstr>
      <vt:lpstr>Cambria Math</vt:lpstr>
      <vt:lpstr>Comic Sans MS</vt:lpstr>
      <vt:lpstr>Consolas</vt:lpstr>
      <vt:lpstr>Corbel</vt:lpstr>
      <vt:lpstr>Chalkboard 16x9</vt:lpstr>
      <vt:lpstr>Prediction models on diamond price</vt:lpstr>
      <vt:lpstr>Project description</vt:lpstr>
      <vt:lpstr>Basic knowledge about diamond dataset</vt:lpstr>
      <vt:lpstr>Basic knowledge about diamond dataset</vt:lpstr>
      <vt:lpstr>Basic knowledge about diamond dataset</vt:lpstr>
      <vt:lpstr>Basic knowledge about diamond dataset</vt:lpstr>
      <vt:lpstr>Basic knowledge about diamond dataset</vt:lpstr>
      <vt:lpstr>Source of data</vt:lpstr>
      <vt:lpstr>Source of data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First step: general analysis</vt:lpstr>
      <vt:lpstr>Model 1 : Multilinear regression</vt:lpstr>
      <vt:lpstr>Model 1 : Multilinear regression</vt:lpstr>
      <vt:lpstr>Model 1 : Multilinear regression</vt:lpstr>
      <vt:lpstr>Model 2 : KNN</vt:lpstr>
      <vt:lpstr>Model 2 : KNN</vt:lpstr>
      <vt:lpstr>Model 3 : Random forest</vt:lpstr>
      <vt:lpstr>Model 3 : Random forest</vt:lpstr>
      <vt:lpstr>Model evaluation</vt:lpstr>
      <vt:lpstr>Model 4 : Model evaluation</vt:lpstr>
      <vt:lpstr>PowerPoint 演示文稿</vt:lpstr>
      <vt:lpstr>Add a Slide Title - 5</vt:lpstr>
      <vt:lpstr>Title Layout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yzm</dc:creator>
  <cp:lastModifiedBy>yzm</cp:lastModifiedBy>
  <cp:revision>380</cp:revision>
  <dcterms:created xsi:type="dcterms:W3CDTF">2017-10-27T06:02:38Z</dcterms:created>
  <dcterms:modified xsi:type="dcterms:W3CDTF">2017-10-29T04:51:12Z</dcterms:modified>
</cp:coreProperties>
</file>